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7" autoAdjust="0"/>
    <p:restoredTop sz="94660"/>
  </p:normalViewPr>
  <p:slideViewPr>
    <p:cSldViewPr>
      <p:cViewPr varScale="1">
        <p:scale>
          <a:sx n="100" d="100"/>
          <a:sy n="100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342C0-0050-4BC8-B058-5088B639331C}" type="datetimeFigureOut">
              <a:rPr lang="pt-PT" smtClean="0"/>
              <a:t>26-01-2011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967F4-C8DE-42F8-9627-A049F1BE2004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0481E-5E4B-40B7-BE90-9817FFECEAF1}" type="datetime1">
              <a:rPr lang="pt-PT" smtClean="0"/>
              <a:t>26-01-2011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  <p:sp>
        <p:nvSpPr>
          <p:cNvPr id="32" name="Rec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56" name="Rec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FCA77-A818-4937-84AD-D826FC9301E5}" type="datetime1">
              <a:rPr lang="pt-PT" smtClean="0"/>
              <a:t>26-01-2011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33BE4B-9826-40A6-BF0C-FCCD0D5A8BA6}" type="datetime1">
              <a:rPr lang="pt-PT" smtClean="0"/>
              <a:t>26-01-2011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940F5-049D-458C-94B3-98B8E41D3817}" type="datetime1">
              <a:rPr lang="pt-PT" smtClean="0"/>
              <a:t>26-01-2011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9A7169-31F9-4586-84E5-4CEFF3CD477E}" type="datetime1">
              <a:rPr lang="pt-PT" smtClean="0"/>
              <a:t>26-01-2011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2E7AE-7B39-4758-A2E6-3713CB10A502}" type="datetime1">
              <a:rPr lang="pt-PT" smtClean="0"/>
              <a:t>26-01-2011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0E11-E91B-4178-98F0-CA59A900C646}" type="datetime1">
              <a:rPr lang="pt-PT" smtClean="0"/>
              <a:t>26-01-2011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  <p:sp>
        <p:nvSpPr>
          <p:cNvPr id="16" name="Rec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704B3-BF5B-4C1C-88C6-53AB7D4A2507}" type="datetime1">
              <a:rPr lang="pt-PT" smtClean="0"/>
              <a:t>26-01-2011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1F0E85-DB52-4459-908D-2415CC839DDE}" type="datetime1">
              <a:rPr lang="pt-PT" smtClean="0"/>
              <a:t>26-01-2011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3F1-33EE-450C-B5C3-082CBFC7E9BB}" type="datetime1">
              <a:rPr lang="pt-PT" smtClean="0"/>
              <a:t>26-01-2011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xão rect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xão rect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xão rect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xão rect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xão rect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xão rect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xão rect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xão rect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xão rect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xão rect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D601A9E-27DA-49AF-B5ED-A8CB3A072DA9}" type="datetime1">
              <a:rPr lang="pt-PT" smtClean="0"/>
              <a:t>26-01-2011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3946EC6-65EF-4288-96AE-89AAF2448953}" type="datetime1">
              <a:rPr lang="pt-PT" smtClean="0"/>
              <a:t>26-01-2011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pt-PT" smtClean="0"/>
              <a:t>Escola Secundária de São João da Talha</a:t>
            </a:r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72AFCC0-B84B-4DC7-9667-58FEFB4CCB34}" type="slidenum">
              <a:rPr lang="pt-PT" smtClean="0"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975104"/>
          </a:xfrm>
        </p:spPr>
        <p:txBody>
          <a:bodyPr/>
          <a:lstStyle/>
          <a:p>
            <a:r>
              <a:rPr lang="pt-PT" dirty="0" smtClean="0"/>
              <a:t>Uma catástrofe sem aviso…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9592" y="188640"/>
            <a:ext cx="7772400" cy="1508760"/>
          </a:xfrm>
        </p:spPr>
        <p:txBody>
          <a:bodyPr/>
          <a:lstStyle/>
          <a:p>
            <a:r>
              <a:rPr lang="pt-PT" dirty="0" smtClean="0"/>
              <a:t>Sismo faz tremer Açores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27584" y="5661248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Trabalho realizado por : </a:t>
            </a:r>
          </a:p>
          <a:p>
            <a:r>
              <a:rPr lang="pt-PT" dirty="0" smtClean="0"/>
              <a:t>Catarina Cunha nº 3</a:t>
            </a:r>
          </a:p>
          <a:p>
            <a:r>
              <a:rPr lang="pt-PT" dirty="0" smtClean="0"/>
              <a:t>Tiago Oliveira nº26</a:t>
            </a: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581400" y="6492875"/>
            <a:ext cx="5562600" cy="365125"/>
          </a:xfrm>
        </p:spPr>
        <p:txBody>
          <a:bodyPr/>
          <a:lstStyle/>
          <a:p>
            <a:r>
              <a:rPr lang="pt-PT" dirty="0" smtClean="0"/>
              <a:t>Escola Secundária de São João da Talha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0"/>
            <a:ext cx="8229600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PT" sz="1700" dirty="0" smtClean="0">
                <a:solidFill>
                  <a:srgbClr val="FF0000"/>
                </a:solidFill>
              </a:rPr>
              <a:t>Data e hora</a:t>
            </a:r>
            <a:r>
              <a:rPr lang="pt-PT" sz="1700" dirty="0" smtClean="0"/>
              <a:t>: 26 de Julho de 2010, cerca das 02h e 32min ( hora local) . </a:t>
            </a:r>
            <a:endParaRPr lang="pt-PT" sz="1700" dirty="0"/>
          </a:p>
          <a:p>
            <a:pPr>
              <a:buNone/>
            </a:pPr>
            <a:r>
              <a:rPr lang="pt-PT" sz="1700" dirty="0" smtClean="0">
                <a:solidFill>
                  <a:srgbClr val="FF0000"/>
                </a:solidFill>
              </a:rPr>
              <a:t>O que é um sismo</a:t>
            </a:r>
            <a:r>
              <a:rPr lang="pt-PT" sz="1700" dirty="0" smtClean="0"/>
              <a:t>: são movimentos vibratórios com origem nas camadas superiores da Terra, provocadas pela libertação de energia.</a:t>
            </a:r>
          </a:p>
          <a:p>
            <a:pPr>
              <a:buNone/>
            </a:pPr>
            <a:r>
              <a:rPr lang="pt-PT" sz="1700" dirty="0" smtClean="0">
                <a:solidFill>
                  <a:srgbClr val="FF0000"/>
                </a:solidFill>
              </a:rPr>
              <a:t>Como se propaga</a:t>
            </a:r>
            <a:r>
              <a:rPr lang="pt-PT" sz="1700" dirty="0" smtClean="0"/>
              <a:t>: são normalmente ondas longitudinais , as partículas constituintes do material rochoso vibram paralelamente à direcção de propagação da frente da onda . Existem ainda as ondas transversais, que se propagam perpendicularmente à direcção de propagação da frente da onda . </a:t>
            </a:r>
          </a:p>
          <a:p>
            <a:pPr>
              <a:buNone/>
            </a:pPr>
            <a:r>
              <a:rPr lang="pt-PT" sz="1700" dirty="0" smtClean="0">
                <a:solidFill>
                  <a:srgbClr val="FF0000"/>
                </a:solidFill>
              </a:rPr>
              <a:t>Escalas para avaliar os sismos</a:t>
            </a:r>
            <a:r>
              <a:rPr lang="pt-PT" sz="1700" dirty="0" smtClean="0"/>
              <a:t>: </a:t>
            </a:r>
            <a:r>
              <a:rPr lang="pt-PT" sz="1700" dirty="0" err="1" smtClean="0"/>
              <a:t>Mercalli</a:t>
            </a:r>
            <a:r>
              <a:rPr lang="pt-PT" sz="1700" dirty="0" smtClean="0"/>
              <a:t> e </a:t>
            </a:r>
            <a:r>
              <a:rPr lang="pt-PT" sz="1700" dirty="0" err="1" smtClean="0"/>
              <a:t>ritcher</a:t>
            </a:r>
            <a:r>
              <a:rPr lang="pt-PT" sz="1700" dirty="0" smtClean="0"/>
              <a:t>. Segundo a escala de </a:t>
            </a:r>
            <a:r>
              <a:rPr lang="pt-PT" sz="1700" dirty="0" err="1" smtClean="0"/>
              <a:t>Ricther</a:t>
            </a:r>
            <a:r>
              <a:rPr lang="pt-PT" sz="1700" dirty="0" smtClean="0"/>
              <a:t> o sismo teve intensidade 4,1 e na escala de </a:t>
            </a:r>
            <a:r>
              <a:rPr lang="pt-PT" sz="1700" dirty="0" err="1" smtClean="0"/>
              <a:t>Mercalli</a:t>
            </a:r>
            <a:r>
              <a:rPr lang="pt-PT" sz="1700" dirty="0" smtClean="0"/>
              <a:t>, o sismo variou entre II e V. A escala de </a:t>
            </a:r>
            <a:r>
              <a:rPr lang="pt-PT" sz="1700" dirty="0" err="1" smtClean="0"/>
              <a:t>Mercalli</a:t>
            </a:r>
            <a:r>
              <a:rPr lang="pt-PT" sz="1700" dirty="0" smtClean="0"/>
              <a:t> tem doze níveis, sendo este, foi sentido com intensidade máxima V (escala de </a:t>
            </a:r>
            <a:r>
              <a:rPr lang="pt-PT" sz="1700" dirty="0" err="1" smtClean="0"/>
              <a:t>Mercalli</a:t>
            </a:r>
            <a:r>
              <a:rPr lang="pt-PT" sz="1700" dirty="0" smtClean="0"/>
              <a:t> modificada) na região de Madalena, intensidade IV em </a:t>
            </a:r>
            <a:r>
              <a:rPr lang="pt-PT" sz="1700" dirty="0" err="1" smtClean="0"/>
              <a:t>S.Roque</a:t>
            </a:r>
            <a:r>
              <a:rPr lang="pt-PT" sz="1700" dirty="0" smtClean="0"/>
              <a:t> do Pico, ilha do Pico; na ilha do Faial foi sentido com intensidade IV na região da Horta, intensidade II na região do Capelo e intensidade III na região das Velas, ilha de S. Jorge , logo é sismo com pouca intensidade(existe pouca destruição). Na escala de </a:t>
            </a:r>
            <a:r>
              <a:rPr lang="pt-PT" sz="1700" dirty="0" err="1" smtClean="0"/>
              <a:t>Ritcher</a:t>
            </a:r>
            <a:r>
              <a:rPr lang="pt-PT" sz="1700" dirty="0" smtClean="0"/>
              <a:t> o sismo teve uma magnitude de 4,1 , sendo que esta escala não tem limite , no entanto nuca ocorreu um sismo com magnitude superior a 9, logo não houve um tremor notório de objectos .</a:t>
            </a:r>
          </a:p>
          <a:p>
            <a:pPr>
              <a:buNone/>
            </a:pPr>
            <a:r>
              <a:rPr lang="pt-PT" sz="1700" dirty="0" smtClean="0">
                <a:solidFill>
                  <a:srgbClr val="FF0000"/>
                </a:solidFill>
              </a:rPr>
              <a:t>Locais mais atingidos </a:t>
            </a:r>
            <a:r>
              <a:rPr lang="pt-PT" sz="1700" dirty="0" smtClean="0"/>
              <a:t>: Neste sismo não houve locais muito afectados, embora fosse sentido em vários concelhos.</a:t>
            </a:r>
          </a:p>
          <a:p>
            <a:pPr>
              <a:buNone/>
            </a:pPr>
            <a:r>
              <a:rPr lang="pt-PT" sz="1700" dirty="0" smtClean="0">
                <a:solidFill>
                  <a:srgbClr val="FF0000"/>
                </a:solidFill>
              </a:rPr>
              <a:t>Localização geográfica do epicentro do sismo</a:t>
            </a:r>
            <a:r>
              <a:rPr lang="pt-PT" sz="1700" dirty="0" smtClean="0"/>
              <a:t>: o sismo teve epicentro no mar, a 5 </a:t>
            </a:r>
            <a:r>
              <a:rPr lang="pt-PT" sz="1700" dirty="0" err="1" smtClean="0"/>
              <a:t>Km</a:t>
            </a:r>
            <a:r>
              <a:rPr lang="pt-PT" sz="1700" dirty="0" smtClean="0"/>
              <a:t> da ilha do Pico , sendo sentido em seis concelhos . </a:t>
            </a:r>
          </a:p>
          <a:p>
            <a:pPr>
              <a:buNone/>
            </a:pPr>
            <a:r>
              <a:rPr lang="pt-PT" sz="1700" dirty="0" smtClean="0">
                <a:solidFill>
                  <a:srgbClr val="FF0000"/>
                </a:solidFill>
              </a:rPr>
              <a:t>Variação da intensidade sísmica com a proximidade ao epicentro</a:t>
            </a:r>
            <a:r>
              <a:rPr lang="pt-PT" sz="1700" dirty="0" smtClean="0"/>
              <a:t>: quanto mais próximo do epicentro, maior é a intensidade. 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3581400" y="6492875"/>
            <a:ext cx="5562600" cy="365125"/>
          </a:xfrm>
        </p:spPr>
        <p:txBody>
          <a:bodyPr/>
          <a:lstStyle/>
          <a:p>
            <a:r>
              <a:rPr lang="pt-PT" dirty="0" smtClean="0"/>
              <a:t>Escola Secundária de São João da Talha</a:t>
            </a:r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t-PT" sz="6800" dirty="0" smtClean="0">
                <a:solidFill>
                  <a:srgbClr val="FF0000"/>
                </a:solidFill>
              </a:rPr>
              <a:t>Como foi descrito pela população</a:t>
            </a:r>
            <a:r>
              <a:rPr lang="pt-PT" sz="6800" dirty="0" smtClean="0"/>
              <a:t>: </a:t>
            </a:r>
          </a:p>
          <a:p>
            <a:pPr>
              <a:buNone/>
            </a:pPr>
            <a:r>
              <a:rPr lang="pt-PT" sz="6800" dirty="0" smtClean="0">
                <a:solidFill>
                  <a:srgbClr val="FF0000"/>
                </a:solidFill>
              </a:rPr>
              <a:t>Densidade populacional do local </a:t>
            </a:r>
            <a:r>
              <a:rPr lang="pt-PT" sz="6800" dirty="0" smtClean="0"/>
              <a:t>: cerca de  40mil habitantes.</a:t>
            </a:r>
          </a:p>
          <a:p>
            <a:pPr>
              <a:buNone/>
            </a:pPr>
            <a:r>
              <a:rPr lang="pt-PT" sz="6800" dirty="0" smtClean="0"/>
              <a:t>Grau de cultura cientifica da população local: </a:t>
            </a:r>
          </a:p>
          <a:p>
            <a:pPr>
              <a:buNone/>
            </a:pPr>
            <a:r>
              <a:rPr lang="pt-PT" sz="6800" dirty="0" smtClean="0">
                <a:solidFill>
                  <a:srgbClr val="FF0000"/>
                </a:solidFill>
              </a:rPr>
              <a:t>Conhecimento da sismicidade do local pelas entidades competentes </a:t>
            </a:r>
            <a:r>
              <a:rPr lang="pt-PT" sz="6800" dirty="0" smtClean="0"/>
              <a:t>: as entidades competentes como a Protecção Civil, têm um grande conhecimento sobre este assunto, visto que é um acontecimento regular. </a:t>
            </a:r>
          </a:p>
          <a:p>
            <a:pPr>
              <a:buNone/>
            </a:pPr>
            <a:r>
              <a:rPr lang="pt-PT" sz="6800" dirty="0" smtClean="0">
                <a:solidFill>
                  <a:srgbClr val="FF0000"/>
                </a:solidFill>
              </a:rPr>
              <a:t>Preocupação da sociedade com a prevenção sísmica</a:t>
            </a:r>
            <a:r>
              <a:rPr lang="pt-PT" sz="6800" dirty="0" smtClean="0"/>
              <a:t>: no geral a população encontra-se preparada para este tipos de situações. Houve vários exercícios de prevenção, o que demonstra que a população preocupa-se e está preparada.</a:t>
            </a:r>
          </a:p>
          <a:p>
            <a:pPr>
              <a:buNone/>
            </a:pPr>
            <a:r>
              <a:rPr lang="pt-PT" sz="6800" dirty="0" smtClean="0">
                <a:solidFill>
                  <a:srgbClr val="FF0000"/>
                </a:solidFill>
              </a:rPr>
              <a:t>Número de mortes causadas pelo sismo</a:t>
            </a:r>
            <a:r>
              <a:rPr lang="pt-PT" sz="6800" dirty="0" smtClean="0"/>
              <a:t>: não houve registo de mortes ou ferimentos ligeiros.</a:t>
            </a:r>
          </a:p>
          <a:p>
            <a:pPr>
              <a:buNone/>
            </a:pPr>
            <a:r>
              <a:rPr lang="pt-PT" sz="6800" dirty="0" smtClean="0">
                <a:solidFill>
                  <a:srgbClr val="FF0000"/>
                </a:solidFill>
              </a:rPr>
              <a:t>Descrição dos danos materiais</a:t>
            </a:r>
            <a:r>
              <a:rPr lang="pt-PT" sz="6800" dirty="0" smtClean="0"/>
              <a:t>: foram inexistentes.</a:t>
            </a:r>
          </a:p>
          <a:p>
            <a:pPr>
              <a:buNone/>
            </a:pPr>
            <a:endParaRPr lang="pt-PT" sz="6800" dirty="0"/>
          </a:p>
          <a:p>
            <a:pPr>
              <a:buNone/>
            </a:pPr>
            <a:r>
              <a:rPr lang="pt-PT" sz="6800" dirty="0" smtClean="0">
                <a:solidFill>
                  <a:srgbClr val="FF0000"/>
                </a:solidFill>
              </a:rPr>
              <a:t>Medidas de prevenção de danos sísmicos</a:t>
            </a:r>
            <a:r>
              <a:rPr lang="pt-PT" sz="6800" dirty="0" smtClean="0"/>
              <a:t>: </a:t>
            </a:r>
            <a:r>
              <a:rPr lang="pt-PT" sz="6800" dirty="0" smtClean="0">
                <a:solidFill>
                  <a:srgbClr val="FF0000"/>
                </a:solidFill>
              </a:rPr>
              <a:t>Antes</a:t>
            </a:r>
            <a:r>
              <a:rPr lang="pt-PT" sz="6800" dirty="0" smtClean="0"/>
              <a:t>:</a:t>
            </a:r>
            <a:r>
              <a:rPr lang="pt-PT" sz="6800" dirty="0" smtClean="0"/>
              <a:t> Elabore um plano de emergência para a sua família. Certifique-se que todos os seus familiares sabem o que fazer no caso de ocorrer um sismo. Combine previamente um local de reunião no caso dos membros da família se separarem durante o sismo; </a:t>
            </a:r>
            <a:br>
              <a:rPr lang="pt-PT" sz="6800" dirty="0" smtClean="0"/>
            </a:br>
            <a:r>
              <a:rPr lang="pt-PT" sz="6800" dirty="0" smtClean="0"/>
              <a:t> Ensine a todos os familiares como desligar e electricidade e cortar a água e gás; </a:t>
            </a:r>
          </a:p>
          <a:p>
            <a:pPr>
              <a:buNone/>
            </a:pPr>
            <a:r>
              <a:rPr lang="pt-PT" sz="6800" dirty="0"/>
              <a:t>	</a:t>
            </a:r>
            <a:r>
              <a:rPr lang="pt-PT" sz="6800" dirty="0" smtClean="0"/>
              <a:t>			</a:t>
            </a:r>
            <a:r>
              <a:rPr lang="pt-PT" sz="6800" dirty="0" smtClean="0">
                <a:solidFill>
                  <a:srgbClr val="FF0000"/>
                </a:solidFill>
              </a:rPr>
              <a:t>                       Durante</a:t>
            </a:r>
            <a:r>
              <a:rPr lang="pt-PT" sz="6800" dirty="0" smtClean="0"/>
              <a:t>: Se estiver num dos andares superiores de um edifício não se precipite para as escadas. Abrigue-se no vão de uma porta interior, nos cantos das salas ou debaixo de uma mesa ou cama. Nunca utilize elevadores; Mantenha-se afastado dos edifícios, sobretudo dos velhos, altos ou isolados, dos postes de electricidade e outros objectos que lhe possam cair em cima.</a:t>
            </a:r>
            <a:br>
              <a:rPr lang="pt-PT" sz="6800" dirty="0" smtClean="0"/>
            </a:br>
            <a:r>
              <a:rPr lang="pt-PT" sz="6800" dirty="0" smtClean="0"/>
              <a:t> 			</a:t>
            </a:r>
            <a:r>
              <a:rPr lang="pt-PT" sz="6800" dirty="0" smtClean="0">
                <a:solidFill>
                  <a:srgbClr val="FF0000"/>
                </a:solidFill>
              </a:rPr>
              <a:t>                       Depois</a:t>
            </a:r>
            <a:r>
              <a:rPr lang="pt-PT" sz="6800" dirty="0" smtClean="0"/>
              <a:t>: Mantenha a calma e cumpra as instruções que a rádio difundir. Esteja preparado para outros abalos (réplicas) que costumam suceder-se ao sismo principal; Corresponda aos apelos que forem divulgados e, se possível, colabore com as equipas de socorro.</a:t>
            </a:r>
            <a:br>
              <a:rPr lang="pt-PT" sz="6800" dirty="0" smtClean="0"/>
            </a:br>
            <a:r>
              <a:rPr lang="pt-PT" sz="6800" dirty="0" smtClean="0"/>
              <a:t> </a:t>
            </a:r>
            <a:r>
              <a:rPr lang="pt-PT" sz="5200" dirty="0" smtClean="0"/>
              <a:t/>
            </a:r>
            <a:br>
              <a:rPr lang="pt-PT" sz="5200" dirty="0" smtClean="0"/>
            </a:br>
            <a:r>
              <a:rPr lang="pt-PT" sz="5200" dirty="0" smtClean="0"/>
              <a:t> </a:t>
            </a:r>
            <a:br>
              <a:rPr lang="pt-PT" sz="5200" dirty="0" smtClean="0"/>
            </a:br>
            <a:r>
              <a:rPr lang="pt-PT" sz="5200" dirty="0" smtClean="0"/>
              <a:t> </a:t>
            </a:r>
            <a:br>
              <a:rPr lang="pt-PT" sz="5200" dirty="0" smtClean="0"/>
            </a:br>
            <a:endParaRPr lang="pt-PT" sz="5200" dirty="0" smtClean="0"/>
          </a:p>
          <a:p>
            <a:pPr>
              <a:buNone/>
            </a:pP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3581400" y="6492875"/>
            <a:ext cx="5562600" cy="365125"/>
          </a:xfrm>
        </p:spPr>
        <p:txBody>
          <a:bodyPr/>
          <a:lstStyle/>
          <a:p>
            <a:r>
              <a:rPr lang="pt-PT" dirty="0" smtClean="0"/>
              <a:t>Escola Secundária de São João da Talha</a:t>
            </a:r>
            <a:endParaRPr lang="pt-P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0"/>
            <a:ext cx="8604448" cy="6741368"/>
          </a:xfrm>
        </p:spPr>
        <p:txBody>
          <a:bodyPr>
            <a:normAutofit fontScale="92500" lnSpcReduction="10000"/>
          </a:bodyPr>
          <a:lstStyle/>
          <a:p>
            <a:r>
              <a:rPr lang="pt-PT" sz="1800" dirty="0" smtClean="0"/>
              <a:t>A terra tremeu na noite de domingo no Algarve e nos Açores, devido a sismos de magnitude 4.0 e 4.1 na Escala de </a:t>
            </a:r>
            <a:r>
              <a:rPr lang="pt-PT" sz="1800" dirty="0" err="1" smtClean="0"/>
              <a:t>Richter</a:t>
            </a:r>
            <a:r>
              <a:rPr lang="pt-PT" sz="1800" dirty="0" smtClean="0"/>
              <a:t>. O primeiro a ser sentido ocorreu às 21h24 de domingo, 90 quilómetros a sul de Olhão, e, apesar de ter sido sentido nos concelhos de Faro e Loulé, não provocou danos. Horas mais tarde, um sismo de 4.1 na Escala de </a:t>
            </a:r>
            <a:r>
              <a:rPr lang="pt-PT" sz="1800" dirty="0" err="1" smtClean="0"/>
              <a:t>Richter</a:t>
            </a:r>
            <a:r>
              <a:rPr lang="pt-PT" sz="1800" dirty="0" smtClean="0"/>
              <a:t> fez despertar os habitantes das ilhas do Pico, Faial e São Jorge, nos Açores</a:t>
            </a:r>
            <a:r>
              <a:rPr lang="pt-PT" sz="1800" dirty="0" smtClean="0"/>
              <a:t>.</a:t>
            </a:r>
          </a:p>
          <a:p>
            <a:endParaRPr lang="pt-PT" sz="1800" dirty="0" smtClean="0"/>
          </a:p>
          <a:p>
            <a:r>
              <a:rPr lang="pt-PT" sz="1800" dirty="0" smtClean="0"/>
              <a:t>Apesar do susto sentido pelas populações, o Instituto de Meteorologia (IM) garante que, em ambos os casos, não foram registados 'danos pessoais ou materiais'.</a:t>
            </a:r>
          </a:p>
          <a:p>
            <a:r>
              <a:rPr lang="pt-PT" sz="1800" dirty="0" smtClean="0"/>
              <a:t>A situação mais complicada foi verificada nos Açores. O epicentro do sismo foi registado a cerca de 5 quilómetros de Bandeira, na ilha do Pico, mas a sua área de influência afectou seis concelhos, onde habitam perto de 40 mil pessoas. 'Logo após os primeiros alertas, os bombeiros das ilhas de Pico, Faial e São Jorge fizeram acções de reconhecimento para perceber qual o ponto de situação das estruturas', explicou ao CM Pedro Carvalho, presidente do Serviço Regional de Protecção Civil e Bombeiros dos Açores (SRPCBA), garantindo não existirem danos. Segundo o IM, o sismo dos Açores atingiu na ilha do Pico uma intensidade máxima de IV e V na Escala de </a:t>
            </a:r>
            <a:r>
              <a:rPr lang="pt-PT" sz="1800" dirty="0" err="1" smtClean="0"/>
              <a:t>Mercalli</a:t>
            </a:r>
            <a:r>
              <a:rPr lang="pt-PT" sz="1800" dirty="0" smtClean="0"/>
              <a:t>, que tem doze níveis. Na ilha do Faial, os valores atingiram os níveis II em Capelo, III em Velas e IV na Horta. Já o sismo do Algarve atingiu a intensidade máxima de II e III</a:t>
            </a:r>
            <a:r>
              <a:rPr lang="pt-PT" sz="1800" dirty="0" smtClean="0"/>
              <a:t>. </a:t>
            </a:r>
            <a:endParaRPr lang="pt-PT" sz="1800" dirty="0" smtClean="0"/>
          </a:p>
          <a:p>
            <a:r>
              <a:rPr lang="pt-PT" sz="1800" dirty="0" smtClean="0"/>
              <a:t>Apesar de sentidos, explica o IM, 'não é expectável que os dois sismos provoquem danos'. Estando o epicentro situado no mar, há a possibilidade de ocorrência de tsunami. No entanto, 'em condições muito favoráveis no que concerne ao mecanismo de geração, um sismo com foco relativamente superficial e magnitude 5.5 a 6.0 tem potencial para originar um pequeno tsunami de escala local'.</a:t>
            </a:r>
          </a:p>
          <a:p>
            <a:r>
              <a:rPr lang="pt-PT" sz="1800" dirty="0" smtClean="0"/>
              <a:t>O último grande sismo sentido no País foi em Dezembro do ano passado, com uma magnitude de 6 na Escala de </a:t>
            </a:r>
            <a:r>
              <a:rPr lang="pt-PT" sz="1800" dirty="0" err="1" smtClean="0"/>
              <a:t>Richter</a:t>
            </a:r>
            <a:r>
              <a:rPr lang="pt-PT" sz="1800" dirty="0" smtClean="0"/>
              <a:t>.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3581400" y="6492875"/>
            <a:ext cx="5562600" cy="365125"/>
          </a:xfrm>
        </p:spPr>
        <p:txBody>
          <a:bodyPr/>
          <a:lstStyle/>
          <a:p>
            <a:r>
              <a:rPr lang="pt-PT" dirty="0" smtClean="0"/>
              <a:t>Escola Secundária de São João da Talha</a:t>
            </a:r>
            <a:endParaRPr lang="pt-P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16632"/>
            <a:ext cx="8424936" cy="6741368"/>
          </a:xfrm>
        </p:spPr>
        <p:txBody>
          <a:bodyPr>
            <a:normAutofit fontScale="47500" lnSpcReduction="20000"/>
          </a:bodyPr>
          <a:lstStyle/>
          <a:p>
            <a:r>
              <a:rPr lang="pt-PT" sz="3200" dirty="0" smtClean="0"/>
              <a:t>A terra tremeu na noite de domingo </a:t>
            </a:r>
            <a:r>
              <a:rPr lang="pt-PT" sz="3200" dirty="0" smtClean="0"/>
              <a:t>nos </a:t>
            </a:r>
            <a:r>
              <a:rPr lang="pt-PT" sz="3200" dirty="0" smtClean="0"/>
              <a:t>Açores, devido a </a:t>
            </a:r>
            <a:r>
              <a:rPr lang="pt-PT" sz="3200" dirty="0" smtClean="0"/>
              <a:t> um sismo </a:t>
            </a:r>
            <a:r>
              <a:rPr lang="pt-PT" sz="3200" dirty="0" smtClean="0"/>
              <a:t>de magnitude </a:t>
            </a:r>
            <a:r>
              <a:rPr lang="pt-PT" sz="3200" dirty="0" smtClean="0"/>
              <a:t>4.1 </a:t>
            </a:r>
            <a:r>
              <a:rPr lang="pt-PT" sz="3200" dirty="0" smtClean="0"/>
              <a:t>na Escala de </a:t>
            </a:r>
            <a:r>
              <a:rPr lang="pt-PT" sz="3200" dirty="0" err="1" smtClean="0"/>
              <a:t>Richter</a:t>
            </a:r>
            <a:r>
              <a:rPr lang="pt-PT" sz="3200" dirty="0" smtClean="0"/>
              <a:t>. Um sismo é um movimento vibratório </a:t>
            </a:r>
            <a:r>
              <a:rPr lang="pt-PT" sz="3200" dirty="0" smtClean="0"/>
              <a:t>com origem nas camadas superiores da Terra, provocadas pela libertação de energia.</a:t>
            </a:r>
            <a:r>
              <a:rPr lang="pt-PT" sz="3200" dirty="0" smtClean="0"/>
              <a:t> </a:t>
            </a:r>
          </a:p>
          <a:p>
            <a:r>
              <a:rPr lang="pt-PT" sz="3200" dirty="0" smtClean="0"/>
              <a:t>O </a:t>
            </a:r>
            <a:r>
              <a:rPr lang="pt-PT" sz="3200" dirty="0" smtClean="0"/>
              <a:t>primeiro a ser sentido ocorreu às </a:t>
            </a:r>
            <a:r>
              <a:rPr lang="pt-PT" sz="3200" dirty="0" smtClean="0"/>
              <a:t>02h32 </a:t>
            </a:r>
            <a:r>
              <a:rPr lang="pt-PT" sz="3200" dirty="0" smtClean="0"/>
              <a:t>de </a:t>
            </a:r>
            <a:r>
              <a:rPr lang="pt-PT" sz="3200" dirty="0" smtClean="0"/>
              <a:t>domingo, </a:t>
            </a:r>
            <a:r>
              <a:rPr lang="pt-PT" sz="3200" dirty="0" smtClean="0"/>
              <a:t>um sismo de 4.1 na Escala de </a:t>
            </a:r>
            <a:r>
              <a:rPr lang="pt-PT" sz="3200" dirty="0" err="1" smtClean="0"/>
              <a:t>Richter</a:t>
            </a:r>
            <a:r>
              <a:rPr lang="pt-PT" sz="3200" dirty="0" smtClean="0"/>
              <a:t> fez despertar os habitantes das ilhas do Pico, Faial e São Jorge, nos Açores.</a:t>
            </a:r>
          </a:p>
          <a:p>
            <a:r>
              <a:rPr lang="pt-PT" sz="3200" dirty="0" smtClean="0"/>
              <a:t>Apesar </a:t>
            </a:r>
            <a:r>
              <a:rPr lang="pt-PT" sz="3200" dirty="0" smtClean="0"/>
              <a:t>do susto sentido pelas populações, o Instituto de Meteorologia (IM) garante que, em ambos os casos, não foram registados </a:t>
            </a:r>
            <a:r>
              <a:rPr lang="pt-PT" sz="3200" dirty="0" smtClean="0"/>
              <a:t>danos </a:t>
            </a:r>
            <a:r>
              <a:rPr lang="pt-PT" sz="3200" dirty="0" smtClean="0"/>
              <a:t>pessoais ou </a:t>
            </a:r>
            <a:r>
              <a:rPr lang="pt-PT" sz="3200" dirty="0" smtClean="0"/>
              <a:t>materiais.</a:t>
            </a:r>
            <a:endParaRPr lang="pt-PT" sz="3200" dirty="0" smtClean="0"/>
          </a:p>
          <a:p>
            <a:r>
              <a:rPr lang="pt-PT" sz="3200" dirty="0" smtClean="0"/>
              <a:t>A situação mais complicada foi verificada nos Açores. O epicentro do sismo foi registado a cerca de 5 quilómetros de Bandeira, na ilha do Pico, mas a sua área de influência afectou seis concelhos, onde habitam perto de 40 mil pessoas. </a:t>
            </a:r>
            <a:r>
              <a:rPr lang="pt-PT" sz="3200" dirty="0" smtClean="0"/>
              <a:t>Um sismo propaga-se através de ondas, que </a:t>
            </a:r>
            <a:r>
              <a:rPr lang="pt-PT" sz="3200" dirty="0" smtClean="0"/>
              <a:t>são normalmente ondas longitudinais , as partículas constituintes do material rochoso vibram paralelamente à direcção de propagação da frente da onda . Existem ainda as ondas transversais, que se propagam perpendicularmente à direcção de propagação da frente da onda </a:t>
            </a:r>
            <a:r>
              <a:rPr lang="pt-PT" sz="3200" dirty="0" smtClean="0"/>
              <a:t>.</a:t>
            </a:r>
            <a:r>
              <a:rPr lang="pt-PT" sz="3200" dirty="0" smtClean="0"/>
              <a:t> </a:t>
            </a:r>
            <a:r>
              <a:rPr lang="pt-PT" sz="3200" dirty="0" smtClean="0"/>
              <a:t>Quanto </a:t>
            </a:r>
            <a:r>
              <a:rPr lang="pt-PT" sz="3200" dirty="0" smtClean="0"/>
              <a:t>mais próximo do epicentro, maior é a intensidade.</a:t>
            </a:r>
            <a:r>
              <a:rPr lang="pt-PT" sz="3200" dirty="0" smtClean="0"/>
              <a:t> Logo </a:t>
            </a:r>
            <a:r>
              <a:rPr lang="pt-PT" sz="3200" dirty="0" smtClean="0"/>
              <a:t>após os primeiros alertas, os bombeiros das ilhas de Pico, Faial e São Jorge fizeram acções de reconhecimento para perceber qual o ponto de situação das </a:t>
            </a:r>
            <a:r>
              <a:rPr lang="pt-PT" sz="3200" dirty="0" smtClean="0"/>
              <a:t>estruturas, </a:t>
            </a:r>
            <a:r>
              <a:rPr lang="pt-PT" sz="3200" dirty="0" smtClean="0"/>
              <a:t>explicou ao CM Pedro Carvalho, presidente do Serviço Regional de Protecção Civil e Bombeiros dos Açores (SRPCBA), garantindo não existirem danos. Segundo o IM, o sismo dos Açores atingiu na ilha do Pico uma intensidade máxima de IV e V na Escala de </a:t>
            </a:r>
            <a:r>
              <a:rPr lang="pt-PT" sz="3200" dirty="0" err="1" smtClean="0"/>
              <a:t>Mercalli</a:t>
            </a:r>
            <a:r>
              <a:rPr lang="pt-PT" sz="3200" dirty="0" smtClean="0"/>
              <a:t>, que tem doze níveis. Na ilha do Faial, os valores atingiram os níveis II em Capelo, III em Velas e IV na </a:t>
            </a:r>
            <a:r>
              <a:rPr lang="pt-PT" sz="3200" dirty="0" smtClean="0"/>
              <a:t>Horta.  Se um sismo tem intensidade II , as vibrações são sentidas por pessoas  nos andares superiores. Se tiver intensidade III os candeeiros balançam, a vibração é comparada com a passagem de um camião. Caso seja de intensidade IV  as janelas e as peças de louça vibram, a vibração é comparável à causada pela passagem de um camião de 15 toneladas . Se o sismo for de intensidade V  as pessoas a dormir acordam e os vidros  e as louças partem . </a:t>
            </a:r>
            <a:endParaRPr lang="pt-PT" sz="3200" dirty="0" smtClean="0"/>
          </a:p>
          <a:p>
            <a:r>
              <a:rPr lang="pt-PT" sz="3200" dirty="0" smtClean="0"/>
              <a:t>Estando </a:t>
            </a:r>
            <a:r>
              <a:rPr lang="pt-PT" sz="3200" dirty="0" smtClean="0"/>
              <a:t>o epicentro situado no mar, há a possibilidade de ocorrência de tsunami. No entanto, </a:t>
            </a:r>
            <a:r>
              <a:rPr lang="pt-PT" sz="3200" dirty="0" smtClean="0"/>
              <a:t>em </a:t>
            </a:r>
            <a:r>
              <a:rPr lang="pt-PT" sz="3200" dirty="0" smtClean="0"/>
              <a:t>condições muito favoráveis no que concerne ao mecanismo de geração, um sismo com foco relativamente superficial e magnitude 5.5 a 6.0 tem potencial para originar um pequeno tsunami de escala </a:t>
            </a:r>
            <a:r>
              <a:rPr lang="pt-PT" sz="3200" dirty="0" smtClean="0"/>
              <a:t>local. No </a:t>
            </a:r>
            <a:r>
              <a:rPr lang="pt-PT" sz="3200" dirty="0" smtClean="0"/>
              <a:t>geral a população encontra-se preparada para este tipos de situações. Houve vários exercícios de prevenção, o que demonstra que a população preocupa-se e está preparada</a:t>
            </a:r>
            <a:r>
              <a:rPr lang="pt-PT" sz="3200" dirty="0" smtClean="0"/>
              <a:t>. O grau  de cultura cientifica desta população é média-alta . O </a:t>
            </a:r>
            <a:r>
              <a:rPr lang="pt-PT" sz="3200" dirty="0" smtClean="0"/>
              <a:t>último grande sismo sentido no País foi em Dezembro do ano passado, com uma magnitude de 6 na Escala de </a:t>
            </a:r>
            <a:r>
              <a:rPr lang="pt-PT" sz="3200" dirty="0" err="1" smtClean="0"/>
              <a:t>Richter</a:t>
            </a:r>
            <a:r>
              <a:rPr lang="pt-PT" sz="3200" dirty="0" smtClean="0"/>
              <a:t>.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3581400" y="6492875"/>
            <a:ext cx="5562600" cy="365125"/>
          </a:xfrm>
        </p:spPr>
        <p:txBody>
          <a:bodyPr/>
          <a:lstStyle/>
          <a:p>
            <a:r>
              <a:rPr lang="pt-PT" dirty="0" smtClean="0"/>
              <a:t>Escola Secundária de São João da Talha</a:t>
            </a:r>
            <a:endParaRPr lang="pt-P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92</TotalTime>
  <Words>1444</Words>
  <Application>Microsoft Office PowerPoint</Application>
  <PresentationFormat>Apresentação no Ecrã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Metro</vt:lpstr>
      <vt:lpstr>Uma catástrofe sem aviso…</vt:lpstr>
      <vt:lpstr>Diapositivo 2</vt:lpstr>
      <vt:lpstr>Diapositivo 3</vt:lpstr>
      <vt:lpstr>Diapositivo 4</vt:lpstr>
      <vt:lpstr>Diapositivo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catástrofe sem aviso…</dc:title>
  <dc:creator>Aluno</dc:creator>
  <cp:lastModifiedBy>Aluno</cp:lastModifiedBy>
  <cp:revision>10</cp:revision>
  <dcterms:created xsi:type="dcterms:W3CDTF">2011-01-26T08:49:03Z</dcterms:created>
  <dcterms:modified xsi:type="dcterms:W3CDTF">2011-01-26T10:21:18Z</dcterms:modified>
</cp:coreProperties>
</file>